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5" r:id="rId2"/>
    <p:sldId id="302" r:id="rId3"/>
    <p:sldId id="308" r:id="rId4"/>
    <p:sldId id="304" r:id="rId5"/>
    <p:sldId id="310" r:id="rId6"/>
    <p:sldId id="303" r:id="rId7"/>
  </p:sldIdLst>
  <p:sldSz cx="6911975" cy="3889375"/>
  <p:notesSz cx="6858000" cy="9926638"/>
  <p:defaultTextStyle>
    <a:defPPr>
      <a:defRPr lang="ru-RU"/>
    </a:defPPr>
    <a:lvl1pPr marL="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6027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68880" algn="l" defTabSz="617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25">
          <p15:clr>
            <a:srgbClr val="A4A3A4"/>
          </p15:clr>
        </p15:guide>
        <p15:guide id="2" pos="21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56839"/>
    <a:srgbClr val="0066FF"/>
    <a:srgbClr val="FF0000"/>
    <a:srgbClr val="3333FF"/>
    <a:srgbClr val="0033CC"/>
    <a:srgbClr val="C0E399"/>
    <a:srgbClr val="009900"/>
    <a:srgbClr val="FFCD2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78705" autoAdjust="0"/>
  </p:normalViewPr>
  <p:slideViewPr>
    <p:cSldViewPr>
      <p:cViewPr>
        <p:scale>
          <a:sx n="140" d="100"/>
          <a:sy n="140" d="100"/>
        </p:scale>
        <p:origin x="-1032" y="-372"/>
      </p:cViewPr>
      <p:guideLst>
        <p:guide orient="horz" pos="1225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196F8831-9C87-4662-A9B8-947D17C1134B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28583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8AD73E4F-5E78-4D20-AE8F-CD9543F1E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90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0F7DD5F8-D968-4CB1-8321-03F2409FD933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3"/>
            <a:ext cx="2971800" cy="49633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601B93A8-8D5C-45BC-8FAE-D42C8E945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398" y="1208227"/>
            <a:ext cx="5875179" cy="8336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796" y="2203979"/>
            <a:ext cx="4838383" cy="9939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2F75A-F698-42A5-8817-013A6B5B325F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51B-FFDA-45AD-BF75-60E53CD73445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11182" y="155756"/>
            <a:ext cx="1555194" cy="3318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5599" y="155756"/>
            <a:ext cx="4550384" cy="3318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E978-11B1-43BE-B129-A3619FB3139F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DAE5-CB0F-42CB-AF18-62759DAC9843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98" y="2499284"/>
            <a:ext cx="5875179" cy="772473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998" y="1648484"/>
            <a:ext cx="5875179" cy="850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3C04-4D1A-40CB-9ABA-EF31F82BF6AF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5599" y="907521"/>
            <a:ext cx="3052789" cy="256680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13587" y="907521"/>
            <a:ext cx="3052789" cy="256680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1D8C-0B23-4138-AFA7-C90EEAC65E0F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599" y="870608"/>
            <a:ext cx="3053989" cy="36282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8610" indent="0">
              <a:buNone/>
              <a:defRPr sz="1400" b="1"/>
            </a:lvl2pPr>
            <a:lvl3pPr marL="617220" indent="0">
              <a:buNone/>
              <a:defRPr sz="1200" b="1"/>
            </a:lvl3pPr>
            <a:lvl4pPr marL="925830" indent="0">
              <a:buNone/>
              <a:defRPr sz="1100" b="1"/>
            </a:lvl4pPr>
            <a:lvl5pPr marL="1234440" indent="0">
              <a:buNone/>
              <a:defRPr sz="1100" b="1"/>
            </a:lvl5pPr>
            <a:lvl6pPr marL="1543050" indent="0">
              <a:buNone/>
              <a:defRPr sz="1100" b="1"/>
            </a:lvl6pPr>
            <a:lvl7pPr marL="1851660" indent="0">
              <a:buNone/>
              <a:defRPr sz="1100" b="1"/>
            </a:lvl7pPr>
            <a:lvl8pPr marL="2160270" indent="0">
              <a:buNone/>
              <a:defRPr sz="1100" b="1"/>
            </a:lvl8pPr>
            <a:lvl9pPr marL="2468880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5599" y="1233436"/>
            <a:ext cx="3053989" cy="224089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11188" y="870608"/>
            <a:ext cx="3055189" cy="36282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8610" indent="0">
              <a:buNone/>
              <a:defRPr sz="1400" b="1"/>
            </a:lvl2pPr>
            <a:lvl3pPr marL="617220" indent="0">
              <a:buNone/>
              <a:defRPr sz="1200" b="1"/>
            </a:lvl3pPr>
            <a:lvl4pPr marL="925830" indent="0">
              <a:buNone/>
              <a:defRPr sz="1100" b="1"/>
            </a:lvl4pPr>
            <a:lvl5pPr marL="1234440" indent="0">
              <a:buNone/>
              <a:defRPr sz="1100" b="1"/>
            </a:lvl5pPr>
            <a:lvl6pPr marL="1543050" indent="0">
              <a:buNone/>
              <a:defRPr sz="1100" b="1"/>
            </a:lvl6pPr>
            <a:lvl7pPr marL="1851660" indent="0">
              <a:buNone/>
              <a:defRPr sz="1100" b="1"/>
            </a:lvl7pPr>
            <a:lvl8pPr marL="2160270" indent="0">
              <a:buNone/>
              <a:defRPr sz="1100" b="1"/>
            </a:lvl8pPr>
            <a:lvl9pPr marL="2468880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11188" y="1233436"/>
            <a:ext cx="3055189" cy="224089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40D3-C440-4002-BB3A-1E21EF9BC8DC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7943-5761-4D5F-B708-689F64A87829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967D-CBEA-4695-8224-6D96AAF8E5CC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99" y="154855"/>
            <a:ext cx="2273992" cy="65903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2390" y="154855"/>
            <a:ext cx="3863986" cy="331947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5599" y="813888"/>
            <a:ext cx="2273992" cy="2660441"/>
          </a:xfrm>
        </p:spPr>
        <p:txBody>
          <a:bodyPr/>
          <a:lstStyle>
            <a:lvl1pPr marL="0" indent="0">
              <a:buNone/>
              <a:defRPr sz="900"/>
            </a:lvl1pPr>
            <a:lvl2pPr marL="308610" indent="0">
              <a:buNone/>
              <a:defRPr sz="800"/>
            </a:lvl2pPr>
            <a:lvl3pPr marL="617220" indent="0">
              <a:buNone/>
              <a:defRPr sz="700"/>
            </a:lvl3pPr>
            <a:lvl4pPr marL="925830" indent="0">
              <a:buNone/>
              <a:defRPr sz="600"/>
            </a:lvl4pPr>
            <a:lvl5pPr marL="1234440" indent="0">
              <a:buNone/>
              <a:defRPr sz="600"/>
            </a:lvl5pPr>
            <a:lvl6pPr marL="1543050" indent="0">
              <a:buNone/>
              <a:defRPr sz="600"/>
            </a:lvl6pPr>
            <a:lvl7pPr marL="1851660" indent="0">
              <a:buNone/>
              <a:defRPr sz="600"/>
            </a:lvl7pPr>
            <a:lvl8pPr marL="2160270" indent="0">
              <a:buNone/>
              <a:defRPr sz="600"/>
            </a:lvl8pPr>
            <a:lvl9pPr marL="246888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3F23-4E54-45E3-8962-62F5E39EFCCA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795" y="2722562"/>
            <a:ext cx="4147185" cy="32141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4795" y="347523"/>
            <a:ext cx="4147185" cy="2333625"/>
          </a:xfrm>
        </p:spPr>
        <p:txBody>
          <a:bodyPr/>
          <a:lstStyle>
            <a:lvl1pPr marL="0" indent="0">
              <a:buNone/>
              <a:defRPr sz="2200"/>
            </a:lvl1pPr>
            <a:lvl2pPr marL="308610" indent="0">
              <a:buNone/>
              <a:defRPr sz="1900"/>
            </a:lvl2pPr>
            <a:lvl3pPr marL="617220" indent="0">
              <a:buNone/>
              <a:defRPr sz="1600"/>
            </a:lvl3pPr>
            <a:lvl4pPr marL="925830" indent="0">
              <a:buNone/>
              <a:defRPr sz="1400"/>
            </a:lvl4pPr>
            <a:lvl5pPr marL="1234440" indent="0">
              <a:buNone/>
              <a:defRPr sz="1400"/>
            </a:lvl5pPr>
            <a:lvl6pPr marL="1543050" indent="0">
              <a:buNone/>
              <a:defRPr sz="1400"/>
            </a:lvl6pPr>
            <a:lvl7pPr marL="1851660" indent="0">
              <a:buNone/>
              <a:defRPr sz="1400"/>
            </a:lvl7pPr>
            <a:lvl8pPr marL="2160270" indent="0">
              <a:buNone/>
              <a:defRPr sz="1400"/>
            </a:lvl8pPr>
            <a:lvl9pPr marL="2468880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4795" y="3043976"/>
            <a:ext cx="4147185" cy="456461"/>
          </a:xfrm>
        </p:spPr>
        <p:txBody>
          <a:bodyPr/>
          <a:lstStyle>
            <a:lvl1pPr marL="0" indent="0">
              <a:buNone/>
              <a:defRPr sz="900"/>
            </a:lvl1pPr>
            <a:lvl2pPr marL="308610" indent="0">
              <a:buNone/>
              <a:defRPr sz="800"/>
            </a:lvl2pPr>
            <a:lvl3pPr marL="617220" indent="0">
              <a:buNone/>
              <a:defRPr sz="700"/>
            </a:lvl3pPr>
            <a:lvl4pPr marL="925830" indent="0">
              <a:buNone/>
              <a:defRPr sz="600"/>
            </a:lvl4pPr>
            <a:lvl5pPr marL="1234440" indent="0">
              <a:buNone/>
              <a:defRPr sz="600"/>
            </a:lvl5pPr>
            <a:lvl6pPr marL="1543050" indent="0">
              <a:buNone/>
              <a:defRPr sz="600"/>
            </a:lvl6pPr>
            <a:lvl7pPr marL="1851660" indent="0">
              <a:buNone/>
              <a:defRPr sz="600"/>
            </a:lvl7pPr>
            <a:lvl8pPr marL="2160270" indent="0">
              <a:buNone/>
              <a:defRPr sz="600"/>
            </a:lvl8pPr>
            <a:lvl9pPr marL="2468880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87C6-456B-4341-B9D2-ABC56DB86951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99" y="155755"/>
            <a:ext cx="6220778" cy="648229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599" y="907521"/>
            <a:ext cx="6220778" cy="2566808"/>
          </a:xfrm>
          <a:prstGeom prst="rect">
            <a:avLst/>
          </a:prstGeom>
        </p:spPr>
        <p:txBody>
          <a:bodyPr vert="horz" lIns="61722" tIns="30861" rIns="61722" bIns="308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5599" y="3604875"/>
            <a:ext cx="1612794" cy="207073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B7D4-2928-42A2-B71D-5FAD02408EBF}" type="datetime1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61592" y="3604875"/>
            <a:ext cx="2188792" cy="207073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53582" y="3604875"/>
            <a:ext cx="1612794" cy="207073"/>
          </a:xfrm>
          <a:prstGeom prst="rect">
            <a:avLst/>
          </a:prstGeom>
        </p:spPr>
        <p:txBody>
          <a:bodyPr vert="horz" lIns="61722" tIns="30861" rIns="61722" bIns="3086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FAC7-290D-43B2-B0EB-BE4F4DFDE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1722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61722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91" indent="-192881" algn="l" defTabSz="61722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hyperlink" Target="http://sberbankpremium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2.png"/><Relationship Id="rId7" Type="http://schemas.openxmlformats.org/officeDocument/2006/relationships/image" Target="../media/image8.emf"/><Relationship Id="rId2" Type="http://schemas.openxmlformats.org/officeDocument/2006/relationships/hyperlink" Target="http://www.sberbank.ru/ru/person/bank_cards/debet/universal/gol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emf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7715" y="1419827"/>
            <a:ext cx="4968552" cy="83369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Дебетовые </a:t>
            </a:r>
            <a:r>
              <a:rPr lang="ru-RU" sz="32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карты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20083" y="3168823"/>
            <a:ext cx="2275176" cy="31713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август 2018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>
            <a:off x="719683" y="1512639"/>
            <a:ext cx="0" cy="64807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59"/>
          <p:cNvSpPr>
            <a:spLocks noChangeShapeType="1"/>
          </p:cNvSpPr>
          <p:nvPr/>
        </p:nvSpPr>
        <p:spPr bwMode="auto">
          <a:xfrm>
            <a:off x="4823104" y="3239492"/>
            <a:ext cx="0" cy="184043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9843" y="58192"/>
            <a:ext cx="4032448" cy="509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61722" tIns="30861" rIns="61722" bIns="30861" rtlCol="0" anchor="ctr">
            <a:normAutofit fontScale="62500" lnSpcReduction="20000"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Тарифы на перевод денежных средств на счета юридических лиц</a:t>
            </a:r>
            <a:endParaRPr lang="ru-RU" sz="2400" dirty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36771"/>
              </p:ext>
            </p:extLst>
          </p:nvPr>
        </p:nvGraphicFramePr>
        <p:xfrm>
          <a:off x="569757" y="1041934"/>
          <a:ext cx="5976665" cy="1331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20"/>
                <a:gridCol w="1401934"/>
                <a:gridCol w="1106789"/>
                <a:gridCol w="1034307"/>
                <a:gridCol w="957915"/>
              </a:tblGrid>
              <a:tr h="1507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Денежные переводы на счета юридических лиц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Операции в рублях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без открытия счета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со счета</a:t>
                      </a:r>
                      <a:endParaRPr lang="ru-RU" sz="900" b="1" i="0" u="none" strike="noStrike" dirty="0">
                        <a:solidFill>
                          <a:srgbClr val="05683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Через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ОКР</a:t>
                      </a:r>
                    </a:p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7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7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операционно-кассового</a:t>
                      </a:r>
                      <a:r>
                        <a:rPr lang="ru-RU" sz="7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работника)</a:t>
                      </a:r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Через 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удаленные</a:t>
                      </a:r>
                      <a:r>
                        <a:rPr lang="ru-RU" sz="9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каналы</a:t>
                      </a:r>
                      <a:endParaRPr lang="ru-RU" sz="7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Через </a:t>
                      </a:r>
                      <a:r>
                        <a:rPr lang="ru-RU" sz="900" b="1" u="none" strike="noStrike" dirty="0" smtClean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ОКР </a:t>
                      </a:r>
                      <a:r>
                        <a:rPr lang="ru-RU" sz="700" b="1" u="none" strike="noStrike" dirty="0" smtClean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(операционно-кассового работника)</a:t>
                      </a:r>
                      <a:endParaRPr lang="ru-RU" sz="700" b="1" i="0" u="none" strike="noStrike" dirty="0">
                        <a:solidFill>
                          <a:srgbClr val="05683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Через </a:t>
                      </a:r>
                      <a:r>
                        <a:rPr lang="ru-RU" sz="900" b="1" u="none" strike="noStrike" dirty="0" smtClean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удаленные каналы</a:t>
                      </a:r>
                      <a:endParaRPr lang="ru-RU" sz="700" b="1" i="0" u="none" strike="noStrike" dirty="0">
                        <a:solidFill>
                          <a:srgbClr val="05683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</a:tr>
              <a:tr h="563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Century Gothic" panose="020B0502020202020204" pitchFamily="34" charset="0"/>
                        </a:rPr>
                        <a:t>Операции по вкладным счетам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3% от суммы,</a:t>
                      </a:r>
                      <a:b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min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30 руб.,</a:t>
                      </a:r>
                      <a:b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2500 руб.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от суммы,</a:t>
                      </a:r>
                      <a:b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min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 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руб.,</a:t>
                      </a:r>
                      <a:b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2000 руб.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900" b="1" u="none" strike="noStrike" dirty="0" smtClean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от суммы, </a:t>
                      </a:r>
                      <a:r>
                        <a:rPr lang="ru-RU" sz="900" b="1" u="none" strike="noStrike" dirty="0" err="1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min</a:t>
                      </a:r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 25 руб., </a:t>
                      </a:r>
                      <a:r>
                        <a:rPr lang="ru-RU" sz="900" b="1" u="none" strike="noStrike" dirty="0" err="1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 1500 руб.</a:t>
                      </a:r>
                      <a:endParaRPr lang="ru-RU" sz="900" b="1" i="0" u="none" strike="noStrike" dirty="0">
                        <a:solidFill>
                          <a:srgbClr val="05683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1% от суммы,</a:t>
                      </a:r>
                      <a:b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900" b="1" u="none" strike="noStrike" dirty="0" err="1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lang="ru-RU" sz="900" b="1" u="none" strike="noStrike" dirty="0">
                          <a:solidFill>
                            <a:srgbClr val="056839"/>
                          </a:solidFill>
                          <a:effectLst/>
                          <a:latin typeface="Century Gothic" panose="020B0502020202020204" pitchFamily="34" charset="0"/>
                        </a:rPr>
                        <a:t> 500 руб.</a:t>
                      </a:r>
                      <a:endParaRPr lang="ru-RU" sz="900" b="1" i="0" u="none" strike="noStrike" dirty="0">
                        <a:solidFill>
                          <a:srgbClr val="05683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02" marR="8902" marT="8902" marB="0" anchor="ctr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5812359" y="792559"/>
            <a:ext cx="307924" cy="36004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37621" y="440482"/>
            <a:ext cx="930733" cy="415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Выгодно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88" r="9691"/>
          <a:stretch/>
        </p:blipFill>
        <p:spPr bwMode="auto">
          <a:xfrm>
            <a:off x="246873" y="2448744"/>
            <a:ext cx="657890" cy="5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32973" y="2425870"/>
            <a:ext cx="5419358" cy="12157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rgbClr val="056839"/>
                </a:solidFill>
                <a:latin typeface="+mj-lt"/>
              </a:rPr>
              <a:t>         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При совершении перевода со счета карты/вклада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через удаленные каналы (Сбербанк Онлайн) тариф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составит –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500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руб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endParaRPr lang="ru-RU" sz="800" b="1" i="1" dirty="0" smtClean="0">
              <a:solidFill>
                <a:srgbClr val="056839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          При совершении перевода на счет застройщика </a:t>
            </a:r>
            <a:r>
              <a:rPr lang="ru-RU" sz="1100" b="1" i="1" u="sng" dirty="0" smtClean="0">
                <a:solidFill>
                  <a:srgbClr val="056839"/>
                </a:solidFill>
                <a:latin typeface="+mj-lt"/>
              </a:rPr>
              <a:t>без открытия счета </a:t>
            </a:r>
            <a:endParaRPr lang="ru-RU" sz="1100" b="1" i="1" u="sng" dirty="0" smtClean="0">
              <a:solidFill>
                <a:srgbClr val="056839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b="1" i="1" dirty="0">
                <a:solidFill>
                  <a:srgbClr val="056839"/>
                </a:solidFill>
                <a:latin typeface="+mj-lt"/>
              </a:rPr>
              <a:t>к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омиссия составит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2 500 </a:t>
            </a:r>
            <a:r>
              <a:rPr lang="ru-RU" sz="1100" b="1" i="1" dirty="0" err="1" smtClean="0">
                <a:solidFill>
                  <a:srgbClr val="056839"/>
                </a:solidFill>
                <a:latin typeface="+mj-lt"/>
              </a:rPr>
              <a:t>руб</a:t>
            </a:r>
            <a:r>
              <a:rPr lang="en-US" sz="1100" b="1" i="1" dirty="0" smtClean="0">
                <a:solidFill>
                  <a:srgbClr val="056839"/>
                </a:solidFill>
                <a:latin typeface="+mj-lt"/>
              </a:rPr>
              <a:t>.</a:t>
            </a:r>
            <a:endParaRPr lang="ru-RU" sz="1100" b="1" i="1" dirty="0" smtClean="0">
              <a:solidFill>
                <a:srgbClr val="056839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785" y="2983720"/>
            <a:ext cx="792088" cy="615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rgbClr val="056839"/>
                </a:solidFill>
                <a:latin typeface="+mj-lt"/>
              </a:rPr>
              <a:t>2 700 000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rgbClr val="056839"/>
                </a:solidFill>
                <a:latin typeface="+mj-lt"/>
              </a:rPr>
              <a:t>рублей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 t="31112" r="30371" b="37185"/>
          <a:stretch/>
        </p:blipFill>
        <p:spPr bwMode="auto">
          <a:xfrm>
            <a:off x="1176411" y="3082653"/>
            <a:ext cx="250233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31112" r="50046" b="37185"/>
          <a:stretch/>
        </p:blipFill>
        <p:spPr bwMode="auto">
          <a:xfrm>
            <a:off x="1132973" y="2474076"/>
            <a:ext cx="250233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9883" y="440482"/>
            <a:ext cx="900194" cy="415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Дорого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3095947" y="792559"/>
            <a:ext cx="28803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428560" y="1326712"/>
            <a:ext cx="4411803" cy="16004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- 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Оплачивая повседневные покупки платиновыми картами  вы зарабатываете бонусы СПАСИБО, </a:t>
            </a:r>
            <a:r>
              <a:rPr lang="ru-RU" sz="1100" b="1" i="1" u="sng" dirty="0" smtClean="0">
                <a:solidFill>
                  <a:srgbClr val="056839"/>
                </a:solidFill>
                <a:latin typeface="+mj-lt"/>
              </a:rPr>
              <a:t>которые перекрывают стоимость годового обслуживания карты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i="1" dirty="0" smtClean="0">
                <a:solidFill>
                  <a:srgbClr val="FF0000"/>
                </a:solidFill>
              </a:rPr>
              <a:t>1 </a:t>
            </a:r>
            <a:r>
              <a:rPr lang="ru-RU" sz="1100" i="1" dirty="0">
                <a:solidFill>
                  <a:srgbClr val="FF0000"/>
                </a:solidFill>
              </a:rPr>
              <a:t>бонус «Спасибо» = 1 рубль </a:t>
            </a:r>
            <a:r>
              <a:rPr lang="ru-RU" sz="1100" i="1" dirty="0" smtClean="0">
                <a:solidFill>
                  <a:srgbClr val="FF0000"/>
                </a:solidFill>
              </a:rPr>
              <a:t>скидки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400" b="1" i="1" dirty="0" smtClean="0">
                <a:solidFill>
                  <a:srgbClr val="056839"/>
                </a:solidFill>
              </a:rPr>
              <a:t>          </a:t>
            </a:r>
            <a:r>
              <a:rPr lang="ru-RU" sz="1600" b="1" i="1" dirty="0" smtClean="0">
                <a:solidFill>
                  <a:srgbClr val="056839"/>
                </a:solidFill>
              </a:rPr>
              <a:t>До 10% </a:t>
            </a:r>
            <a:r>
              <a:rPr lang="ru-RU" sz="1100" i="1" dirty="0" smtClean="0">
                <a:solidFill>
                  <a:srgbClr val="056839"/>
                </a:solidFill>
              </a:rPr>
              <a:t>от стоимости покупок возвращаются бонусами СПАСИБО при оплате на АЗС, Такси (</a:t>
            </a:r>
            <a:r>
              <a:rPr lang="en-US" sz="1100" i="1" dirty="0" smtClean="0">
                <a:solidFill>
                  <a:srgbClr val="056839"/>
                </a:solidFill>
              </a:rPr>
              <a:t>GETT </a:t>
            </a:r>
            <a:r>
              <a:rPr lang="ru-RU" sz="1100" i="1" dirty="0" smtClean="0">
                <a:solidFill>
                  <a:srgbClr val="056839"/>
                </a:solidFill>
              </a:rPr>
              <a:t>и Яндекс), супермаркетах, кафе, ресторанах.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image8.png" descr="элементы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3859" y="1293798"/>
            <a:ext cx="549529" cy="39736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4896147" y="600323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Надежно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5907" y="602100"/>
            <a:ext cx="79208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Удобно</a:t>
            </a:r>
          </a:p>
        </p:txBody>
      </p:sp>
      <p:pic>
        <p:nvPicPr>
          <p:cNvPr id="37" name="Рисунок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8"/>
          <a:stretch/>
        </p:blipFill>
        <p:spPr bwMode="auto">
          <a:xfrm>
            <a:off x="5184179" y="939074"/>
            <a:ext cx="432049" cy="3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56" y="901048"/>
            <a:ext cx="753982" cy="3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29" y="1025517"/>
            <a:ext cx="557635" cy="27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79" y="999576"/>
            <a:ext cx="491842" cy="26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113"/>
              </p:ext>
            </p:extLst>
          </p:nvPr>
        </p:nvGraphicFramePr>
        <p:xfrm>
          <a:off x="39760" y="2928467"/>
          <a:ext cx="2984748" cy="888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109"/>
                <a:gridCol w="971639"/>
              </a:tblGrid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Годовое обслуживание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4900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рублей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Мобильный банк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Начисление Бонусов "Спасибо"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Макс.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бонусов в месяц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5000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бонусов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7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Оплата товаров и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48" name="Таблица 20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31457"/>
              </p:ext>
            </p:extLst>
          </p:nvPr>
        </p:nvGraphicFramePr>
        <p:xfrm>
          <a:off x="3149541" y="2927149"/>
          <a:ext cx="3653626" cy="889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662"/>
                <a:gridCol w="1402964"/>
              </a:tblGrid>
              <a:tr h="203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на карту ФЛ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8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Удаленные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каналы обслуживания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1% от суммы, </a:t>
                      </a:r>
                      <a:endParaRPr lang="ru-RU" sz="8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. 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кассы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Сбербанка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от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суммы </a:t>
                      </a:r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min 25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руб.,</a:t>
                      </a:r>
                      <a:r>
                        <a:rPr lang="en-US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1500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5902973" y="602806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Быстро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02973" y="873704"/>
            <a:ext cx="865383" cy="584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900" b="1" i="1" dirty="0" smtClean="0">
                <a:solidFill>
                  <a:srgbClr val="056839"/>
                </a:solidFill>
                <a:latin typeface="+mj-lt"/>
              </a:rPr>
              <a:t>Срок изготовления 3 рабочих дня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03859" y="72479"/>
            <a:ext cx="4478541" cy="4927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61722" tIns="30861" rIns="61722" bIns="30861" rtlCol="0" anchor="ctr"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7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ПЛАТИНОВАЯ КАРТА СБЕРБАНКА</a:t>
            </a:r>
            <a:endParaRPr lang="ru-RU" sz="1700" b="1" dirty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2" name="Объект 5" descr="http://www.sberbank.ru/common/img/uploaded/debet_list/img/cards/visa-platinum.png">
            <a:hlinkClick r:id="rId7" tgtFrame="&quot;_parent&quot;"/>
          </p:cNvPr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6" y="1590222"/>
            <a:ext cx="2028889" cy="11409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39760" y="648543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Платиновая </a:t>
            </a:r>
            <a:r>
              <a:rPr lang="ru-RU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карта </a:t>
            </a:r>
            <a:r>
              <a:rPr lang="en-US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VISA</a:t>
            </a:r>
            <a:endParaRPr lang="ru-RU" b="1" dirty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algn="ctr"/>
            <a:endParaRPr lang="ru-RU" b="1" dirty="0" smtClean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Карта </a:t>
            </a:r>
            <a:r>
              <a:rPr lang="ru-RU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Visa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 большими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бонусами до </a:t>
            </a:r>
            <a:r>
              <a:rPr lang="ru-RU" sz="1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10%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31112" r="50046" b="37185"/>
          <a:stretch/>
        </p:blipFill>
        <p:spPr bwMode="auto">
          <a:xfrm>
            <a:off x="2428560" y="2160711"/>
            <a:ext cx="309705" cy="32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820787" y="603256"/>
            <a:ext cx="95282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Выгодно</a:t>
            </a:r>
          </a:p>
        </p:txBody>
      </p:sp>
    </p:spTree>
    <p:extLst>
      <p:ext uri="{BB962C8B-B14F-4D97-AF65-F5344CB8AC3E}">
        <p14:creationId xmlns:p14="http://schemas.microsoft.com/office/powerpoint/2010/main" val="13132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447875" y="1378102"/>
            <a:ext cx="4320481" cy="15850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- 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Оплачивая повседневные покупки золотыми картами вы зарабатываете бонусы СПАСИБО, </a:t>
            </a:r>
            <a:r>
              <a:rPr lang="ru-RU" sz="1100" b="1" i="1" u="sng" dirty="0" smtClean="0">
                <a:solidFill>
                  <a:srgbClr val="056839"/>
                </a:solidFill>
                <a:latin typeface="+mj-lt"/>
              </a:rPr>
              <a:t>которые перекрывают стоимость годового обслуживания карты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i="1" dirty="0" smtClean="0">
                <a:solidFill>
                  <a:srgbClr val="FF0000"/>
                </a:solidFill>
              </a:rPr>
              <a:t>1 </a:t>
            </a:r>
            <a:r>
              <a:rPr lang="ru-RU" sz="1100" i="1" dirty="0">
                <a:solidFill>
                  <a:srgbClr val="FF0000"/>
                </a:solidFill>
              </a:rPr>
              <a:t>бонус «Спасибо» = 1 рубль </a:t>
            </a:r>
            <a:r>
              <a:rPr lang="ru-RU" sz="1100" i="1" dirty="0" smtClean="0">
                <a:solidFill>
                  <a:srgbClr val="FF0000"/>
                </a:solidFill>
              </a:rPr>
              <a:t>скидки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600" i="1" dirty="0" smtClean="0">
                <a:solidFill>
                  <a:srgbClr val="056839"/>
                </a:solidFill>
              </a:rPr>
              <a:t>        5%</a:t>
            </a:r>
            <a:r>
              <a:rPr lang="ru-RU" sz="1400" i="1" dirty="0" smtClean="0">
                <a:solidFill>
                  <a:srgbClr val="056839"/>
                </a:solidFill>
              </a:rPr>
              <a:t> </a:t>
            </a:r>
            <a:r>
              <a:rPr lang="ru-RU" sz="1100" i="1" dirty="0" smtClean="0">
                <a:solidFill>
                  <a:srgbClr val="056839"/>
                </a:solidFill>
              </a:rPr>
              <a:t>-</a:t>
            </a:r>
            <a:r>
              <a:rPr lang="ru-RU" sz="1100" i="1" dirty="0">
                <a:solidFill>
                  <a:srgbClr val="056839"/>
                </a:solidFill>
              </a:rPr>
              <a:t>при оплате в кафе и </a:t>
            </a:r>
            <a:r>
              <a:rPr lang="ru-RU" sz="1100" i="1" dirty="0" smtClean="0">
                <a:solidFill>
                  <a:srgbClr val="056839"/>
                </a:solidFill>
              </a:rPr>
              <a:t>ресторанах</a:t>
            </a:r>
            <a:r>
              <a:rPr lang="ru-RU" sz="1400" i="1" dirty="0" smtClean="0">
                <a:solidFill>
                  <a:srgbClr val="056839"/>
                </a:solidFill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400" i="1" dirty="0">
                <a:solidFill>
                  <a:srgbClr val="056839"/>
                </a:solidFill>
              </a:rPr>
              <a:t> </a:t>
            </a:r>
            <a:r>
              <a:rPr lang="ru-RU" sz="1400" i="1" dirty="0" smtClean="0">
                <a:solidFill>
                  <a:srgbClr val="056839"/>
                </a:solidFill>
              </a:rPr>
              <a:t>        </a:t>
            </a:r>
            <a:r>
              <a:rPr lang="ru-RU" sz="1600" i="1" dirty="0" smtClean="0">
                <a:solidFill>
                  <a:srgbClr val="056839"/>
                </a:solidFill>
              </a:rPr>
              <a:t>1</a:t>
            </a:r>
            <a:r>
              <a:rPr lang="ru-RU" sz="1600" i="1" dirty="0">
                <a:solidFill>
                  <a:srgbClr val="056839"/>
                </a:solidFill>
              </a:rPr>
              <a:t>%</a:t>
            </a:r>
            <a:r>
              <a:rPr lang="ru-RU" sz="1100" i="1" dirty="0">
                <a:solidFill>
                  <a:srgbClr val="056839"/>
                </a:solidFill>
              </a:rPr>
              <a:t> - при оплате в </a:t>
            </a:r>
            <a:r>
              <a:rPr lang="ru-RU" sz="1100" i="1" dirty="0" smtClean="0">
                <a:solidFill>
                  <a:srgbClr val="056839"/>
                </a:solidFill>
              </a:rPr>
              <a:t>супермаркетах</a:t>
            </a:r>
            <a:endParaRPr lang="ru-RU" sz="1100" i="1" dirty="0">
              <a:solidFill>
                <a:srgbClr val="05683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4245" y="67796"/>
            <a:ext cx="4694566" cy="49278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ЗОЛОТАЯ </a:t>
            </a:r>
            <a:r>
              <a:rPr lang="ru-RU" sz="17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КАРТА СБЕРБАНКА</a:t>
            </a:r>
            <a:endParaRPr lang="ru-RU" sz="1700" b="1" dirty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 descr="http://www.sberbank.ru/common/img/uploaded/debet_list/img/cards/mc-gold.png">
            <a:hlinkClick r:id="rId2" tgtFrame="&quot;_parent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7" y="1584718"/>
            <a:ext cx="2004119" cy="115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8.png" descr="элементы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5869" y="1408879"/>
            <a:ext cx="478948" cy="35796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4896147" y="600323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Надежно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5907" y="602100"/>
            <a:ext cx="79208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Удобно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602806"/>
            <a:ext cx="2591892" cy="979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61722" tIns="30861" rIns="61722" bIns="30861" rtlCol="0" anchor="ctr">
            <a:normAutofit fontScale="25000" lnSpcReduction="20000"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Золотая карта </a:t>
            </a:r>
            <a:r>
              <a:rPr lang="en-US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VISA</a:t>
            </a:r>
            <a:r>
              <a:rPr lang="ru-RU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/</a:t>
            </a:r>
            <a:r>
              <a:rPr lang="en-US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MasterCard/</a:t>
            </a:r>
            <a:r>
              <a:rPr lang="ru-RU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МИР</a:t>
            </a:r>
          </a:p>
          <a:p>
            <a:endParaRPr lang="en-US" sz="4900" b="1" dirty="0" smtClean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Золотая карта подчеркивает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особый статус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клиента и открывают доступ к уникальным программам привилегий</a:t>
            </a:r>
            <a:endParaRPr lang="ru-RU" sz="4000" b="1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20787" y="603256"/>
            <a:ext cx="95282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Выгодно</a:t>
            </a:r>
          </a:p>
        </p:txBody>
      </p:sp>
      <p:pic>
        <p:nvPicPr>
          <p:cNvPr id="37" name="Рисунок 3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8"/>
          <a:stretch/>
        </p:blipFill>
        <p:spPr bwMode="auto">
          <a:xfrm>
            <a:off x="5130219" y="987377"/>
            <a:ext cx="432049" cy="3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33" y="957197"/>
            <a:ext cx="753982" cy="47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29" y="1025517"/>
            <a:ext cx="557635" cy="27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79" y="999576"/>
            <a:ext cx="491842" cy="2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5902973" y="602806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Быстро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02973" y="873704"/>
            <a:ext cx="865383" cy="584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900" b="1" i="1" dirty="0" smtClean="0">
                <a:solidFill>
                  <a:srgbClr val="056839"/>
                </a:solidFill>
                <a:latin typeface="+mj-lt"/>
              </a:rPr>
              <a:t>Срок изготовления 3 рабочих дня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97059"/>
              </p:ext>
            </p:extLst>
          </p:nvPr>
        </p:nvGraphicFramePr>
        <p:xfrm>
          <a:off x="39760" y="2928467"/>
          <a:ext cx="2984748" cy="909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109"/>
                <a:gridCol w="971639"/>
              </a:tblGrid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Годовое обслуживание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3000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рублей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Мобильный банк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4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Начисление Бонусов "Спасибо"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Макс.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бонусов в месяц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3000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бонусов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Оплата товаров и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31112" r="50046" b="37185"/>
          <a:stretch/>
        </p:blipFill>
        <p:spPr bwMode="auto">
          <a:xfrm>
            <a:off x="2447874" y="2304727"/>
            <a:ext cx="28803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54655"/>
              </p:ext>
            </p:extLst>
          </p:nvPr>
        </p:nvGraphicFramePr>
        <p:xfrm>
          <a:off x="3149541" y="2952799"/>
          <a:ext cx="3618815" cy="879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662"/>
                <a:gridCol w="1368153"/>
              </a:tblGrid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на карту ФЛ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Удаленные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каналы обслуживания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1% от суммы, </a:t>
                      </a:r>
                      <a:endParaRPr lang="ru-RU" sz="8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. 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кассы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Сбербанка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% от суммы </a:t>
                      </a:r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min 25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руб.,</a:t>
                      </a:r>
                      <a:r>
                        <a:rPr lang="en-US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макс. 1500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702772" y="1486608"/>
            <a:ext cx="3993575" cy="1231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-  </a:t>
            </a:r>
            <a:r>
              <a:rPr lang="ru-RU" sz="1100" b="1" i="1" dirty="0" smtClean="0">
                <a:solidFill>
                  <a:srgbClr val="056839"/>
                </a:solidFill>
                <a:latin typeface="+mj-lt"/>
              </a:rPr>
              <a:t>Оплачивая повседневные покупки картами вы зарабатываете бонусы СПАСИБО, </a:t>
            </a:r>
            <a:r>
              <a:rPr lang="ru-RU" sz="1100" b="1" i="1" u="sng" dirty="0" smtClean="0">
                <a:solidFill>
                  <a:srgbClr val="056839"/>
                </a:solidFill>
                <a:latin typeface="+mj-lt"/>
              </a:rPr>
              <a:t>которые перекрывают стоимость годового обслуживания карты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i="1" dirty="0" smtClean="0">
                <a:solidFill>
                  <a:srgbClr val="FF0000"/>
                </a:solidFill>
              </a:rPr>
              <a:t>1 </a:t>
            </a:r>
            <a:r>
              <a:rPr lang="ru-RU" sz="1100" i="1" dirty="0">
                <a:solidFill>
                  <a:srgbClr val="FF0000"/>
                </a:solidFill>
              </a:rPr>
              <a:t>бонус «Спасибо» = 1 рубль </a:t>
            </a:r>
            <a:r>
              <a:rPr lang="ru-RU" sz="1100" i="1" dirty="0" smtClean="0">
                <a:solidFill>
                  <a:srgbClr val="FF0000"/>
                </a:solidFill>
              </a:rPr>
              <a:t>скидки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100" i="1" dirty="0" smtClean="0">
                <a:solidFill>
                  <a:srgbClr val="056839"/>
                </a:solidFill>
              </a:rPr>
              <a:t>           </a:t>
            </a:r>
            <a:r>
              <a:rPr lang="ru-RU" sz="1400" i="1" dirty="0" smtClean="0">
                <a:solidFill>
                  <a:srgbClr val="056839"/>
                </a:solidFill>
              </a:rPr>
              <a:t>0,5% </a:t>
            </a:r>
            <a:r>
              <a:rPr lang="ru-RU" sz="1100" i="1" dirty="0" smtClean="0">
                <a:solidFill>
                  <a:srgbClr val="056839"/>
                </a:solidFill>
              </a:rPr>
              <a:t>-от суммы всех покупок по карте</a:t>
            </a:r>
            <a:endParaRPr lang="ru-RU" sz="1400" i="1" dirty="0" smtClean="0">
              <a:solidFill>
                <a:srgbClr val="05683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4245" y="67796"/>
            <a:ext cx="4694566" cy="49278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КЛАССИЧЕСКАЯ КАРТА СБЕРБАНКА</a:t>
            </a:r>
            <a:endParaRPr lang="ru-RU" sz="1700" b="1" dirty="0">
              <a:solidFill>
                <a:srgbClr val="0568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11" name="image8.png" descr="элементы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7093" y="1425687"/>
            <a:ext cx="478948" cy="37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4896147" y="600323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Надежно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5907" y="602100"/>
            <a:ext cx="79208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Удобно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20787" y="603256"/>
            <a:ext cx="952828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Выгодно</a:t>
            </a:r>
          </a:p>
        </p:txBody>
      </p:sp>
      <p:pic>
        <p:nvPicPr>
          <p:cNvPr id="37" name="Рисунок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8"/>
          <a:stretch/>
        </p:blipFill>
        <p:spPr bwMode="auto">
          <a:xfrm>
            <a:off x="5130219" y="987377"/>
            <a:ext cx="432049" cy="35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87" y="954264"/>
            <a:ext cx="753982" cy="47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29" y="1025517"/>
            <a:ext cx="557635" cy="27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79" y="999576"/>
            <a:ext cx="491842" cy="30438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5902973" y="602806"/>
            <a:ext cx="900194" cy="353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Быстро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62268" y="773677"/>
            <a:ext cx="1349707" cy="7848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800" b="1" i="1" dirty="0" smtClean="0">
                <a:solidFill>
                  <a:srgbClr val="056839"/>
                </a:solidFill>
                <a:latin typeface="+mj-lt"/>
              </a:rPr>
              <a:t>Срок изготовления 3 рабочих дня ( с индивид. дизайном решение принимается до 5 дней + срок изготовления)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83014"/>
              </p:ext>
            </p:extLst>
          </p:nvPr>
        </p:nvGraphicFramePr>
        <p:xfrm>
          <a:off x="61677" y="2808783"/>
          <a:ext cx="2984748" cy="931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109"/>
                <a:gridCol w="971639"/>
              </a:tblGrid>
              <a:tr h="270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Годовое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обслуживание/последующие годы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750 руб./450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 индивидуальный дизайн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0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Мобильный банк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5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Начисление Бонусов "Спасибо"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0,5%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0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Оплата 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товаров и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31112" r="50046" b="37185"/>
          <a:stretch/>
        </p:blipFill>
        <p:spPr bwMode="auto">
          <a:xfrm>
            <a:off x="2712325" y="2392517"/>
            <a:ext cx="28803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51226"/>
              </p:ext>
            </p:extLst>
          </p:nvPr>
        </p:nvGraphicFramePr>
        <p:xfrm>
          <a:off x="3149541" y="2808783"/>
          <a:ext cx="3653626" cy="936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2670"/>
                <a:gridCol w="1330956"/>
              </a:tblGrid>
              <a:tr h="207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на карту ФЛ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8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Удаленные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каналы обслуживания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1% от суммы, </a:t>
                      </a:r>
                      <a:endParaRPr lang="ru-RU" sz="800" u="none" strike="noStrike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</a:t>
                      </a:r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. 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Century Gothic" panose="020B0502020202020204" pitchFamily="34" charset="0"/>
                        </a:rPr>
                        <a:t>Перевод с карты ФЛ на расчетный счет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ЮЛ через кассы</a:t>
                      </a:r>
                      <a:r>
                        <a:rPr lang="ru-RU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Сбербанка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% от суммы </a:t>
                      </a:r>
                      <a:r>
                        <a:rPr lang="en-US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min 25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руб.,</a:t>
                      </a:r>
                      <a:r>
                        <a:rPr lang="en-US" sz="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макс. 1500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71611" y="559695"/>
            <a:ext cx="2455505" cy="780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61722" tIns="30861" rIns="61722" bIns="30861" rtlCol="0" anchor="ctr">
            <a:normAutofit fontScale="25000" lnSpcReduction="20000"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Классическая карта </a:t>
            </a:r>
            <a:r>
              <a:rPr lang="en-US" sz="49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VISA</a:t>
            </a:r>
            <a:r>
              <a:rPr lang="ru-RU" sz="49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/</a:t>
            </a:r>
            <a:r>
              <a:rPr lang="en-US" sz="49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MasterCard/</a:t>
            </a:r>
            <a:r>
              <a:rPr lang="ru-RU" sz="4900" b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МИР </a:t>
            </a:r>
          </a:p>
          <a:p>
            <a:r>
              <a:rPr lang="ru-RU" sz="49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(с возможностью заказа индивидуального дизайна) </a:t>
            </a:r>
            <a:endParaRPr lang="ru-RU" sz="49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" y="1337302"/>
            <a:ext cx="1944215" cy="12390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http://www.sberbank.ru/portalserver/content/atom/f1d5a4c7-806f-452a-8e4f-bfb667c57ef2/content/Root/person/bank_cards/debet/inddesign/New%20banner/sber_promobanner_design_768.png?id=a5fef512-bc90-41a3-aed3-e17c89fc14b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2626" r="63782" b="75710"/>
          <a:stretch/>
        </p:blipFill>
        <p:spPr bwMode="auto">
          <a:xfrm>
            <a:off x="737331" y="1584647"/>
            <a:ext cx="1854559" cy="1169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988" y="94343"/>
            <a:ext cx="3096343" cy="482191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700" b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Бонусная программа Спасибо от Сбербанка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FAC7-290D-43B2-B0EB-BE4F4DFDE0B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80" y="76978"/>
            <a:ext cx="1049923" cy="46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" y="673748"/>
            <a:ext cx="5137425" cy="15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4054" y="717371"/>
            <a:ext cx="1594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000" b="1" i="1" dirty="0">
                <a:solidFill>
                  <a:srgbClr val="056839"/>
                </a:solidFill>
              </a:rPr>
              <a:t>5% </a:t>
            </a:r>
            <a:r>
              <a:rPr lang="ru-RU" sz="1000" b="1" i="1" dirty="0" smtClean="0">
                <a:solidFill>
                  <a:srgbClr val="056839"/>
                </a:solidFill>
              </a:rPr>
              <a:t>- при </a:t>
            </a:r>
            <a:r>
              <a:rPr lang="ru-RU" sz="1000" b="1" i="1" dirty="0">
                <a:solidFill>
                  <a:srgbClr val="056839"/>
                </a:solidFill>
              </a:rPr>
              <a:t>оплате в кафе </a:t>
            </a:r>
            <a:r>
              <a:rPr lang="ru-RU" sz="1000" b="1" i="1" dirty="0" smtClean="0">
                <a:solidFill>
                  <a:srgbClr val="056839"/>
                </a:solidFill>
              </a:rPr>
              <a:t>и ресторанах (до 2 000 бонусов) </a:t>
            </a:r>
            <a:endParaRPr lang="ru-RU" sz="1000" b="1" i="1" dirty="0">
              <a:solidFill>
                <a:srgbClr val="056839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000" b="1" i="1" dirty="0" smtClean="0">
                <a:solidFill>
                  <a:srgbClr val="056839"/>
                </a:solidFill>
              </a:rPr>
              <a:t>1</a:t>
            </a:r>
            <a:r>
              <a:rPr lang="ru-RU" sz="1000" b="1" i="1" dirty="0">
                <a:solidFill>
                  <a:srgbClr val="056839"/>
                </a:solidFill>
              </a:rPr>
              <a:t>% - при оплате в </a:t>
            </a:r>
            <a:r>
              <a:rPr lang="ru-RU" sz="1000" b="1" i="1" dirty="0" smtClean="0">
                <a:solidFill>
                  <a:srgbClr val="056839"/>
                </a:solidFill>
              </a:rPr>
              <a:t>супермаркетах (до 1 000 бонусов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Pct val="101000"/>
            </a:pPr>
            <a:r>
              <a:rPr lang="ru-RU" sz="1000" b="1" i="1" dirty="0" smtClean="0">
                <a:solidFill>
                  <a:srgbClr val="056839"/>
                </a:solidFill>
              </a:rPr>
              <a:t>0,5% - другие покупки (без ограничений)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5707" y="2534215"/>
            <a:ext cx="3113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По Платиновой </a:t>
            </a:r>
            <a:r>
              <a:rPr lang="ru-RU" sz="1100" b="1" i="1" dirty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карта </a:t>
            </a:r>
            <a:r>
              <a:rPr lang="en-US" sz="1100" b="1" i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VISA</a:t>
            </a:r>
            <a:r>
              <a:rPr lang="ru-RU" sz="1100" b="1" i="1" dirty="0" smtClean="0">
                <a:solidFill>
                  <a:srgbClr val="0568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Courier New" panose="02070309020205020404" pitchFamily="49" charset="0"/>
              </a:rPr>
              <a:t> - </a:t>
            </a:r>
            <a:r>
              <a:rPr lang="ru-RU" sz="1100" b="1" i="1" dirty="0" smtClean="0">
                <a:solidFill>
                  <a:srgbClr val="056839"/>
                </a:solidFill>
              </a:rPr>
              <a:t>до </a:t>
            </a:r>
            <a:r>
              <a:rPr lang="ru-RU" sz="1100" b="1" i="1" dirty="0">
                <a:solidFill>
                  <a:srgbClr val="056839"/>
                </a:solidFill>
              </a:rPr>
              <a:t>10% </a:t>
            </a:r>
            <a:r>
              <a:rPr lang="ru-RU" sz="1100" i="1" dirty="0">
                <a:solidFill>
                  <a:srgbClr val="056839"/>
                </a:solidFill>
              </a:rPr>
              <a:t>от стоимости покупок возвращаются бонусами СПАСИБО при оплате на АЗС, Такси (</a:t>
            </a:r>
            <a:r>
              <a:rPr lang="en-US" sz="1100" i="1" dirty="0">
                <a:solidFill>
                  <a:srgbClr val="056839"/>
                </a:solidFill>
              </a:rPr>
              <a:t>GETT </a:t>
            </a:r>
            <a:r>
              <a:rPr lang="ru-RU" sz="1100" i="1" dirty="0">
                <a:solidFill>
                  <a:srgbClr val="056839"/>
                </a:solidFill>
              </a:rPr>
              <a:t>и Яндекс), супермаркетах, кафе, ресторанах</a:t>
            </a:r>
            <a:r>
              <a:rPr lang="ru-RU" sz="1100" i="1" dirty="0" smtClean="0">
                <a:solidFill>
                  <a:srgbClr val="056839"/>
                </a:solidFill>
              </a:rPr>
              <a:t>.</a:t>
            </a:r>
            <a:endParaRPr lang="ru-RU" sz="1100" i="1" dirty="0">
              <a:solidFill>
                <a:srgbClr val="05683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49049" y="2454294"/>
            <a:ext cx="2647298" cy="929281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при оплате на АЗС картой с повышенными бонусами за год можно заработать от  7 000 бонусов (доход с учетом годового обслуживания 2 100 руб.)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Users\8613-kaburkina-na\Desktop\весы w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" y="2617657"/>
            <a:ext cx="789627" cy="6231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040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Б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Презентация_СБ_16-9</Template>
  <TotalTime>12955</TotalTime>
  <Words>707</Words>
  <Application>Microsoft Office PowerPoint</Application>
  <PresentationFormat>Произвольный</PresentationFormat>
  <Paragraphs>127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Презентация_СБ_16-9</vt:lpstr>
      <vt:lpstr>Дебетовые карты</vt:lpstr>
      <vt:lpstr>Презентация PowerPoint</vt:lpstr>
      <vt:lpstr>Презентация PowerPoint</vt:lpstr>
      <vt:lpstr>ЗОЛОТАЯ КАРТА СБЕРБАНКА</vt:lpstr>
      <vt:lpstr>КЛАССИЧЕСКАЯ КАРТА СБЕРБАНКА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8613-elizarova-Gu</cp:lastModifiedBy>
  <cp:revision>731</cp:revision>
  <cp:lastPrinted>2018-06-27T14:40:39Z</cp:lastPrinted>
  <dcterms:created xsi:type="dcterms:W3CDTF">2014-07-04T09:31:32Z</dcterms:created>
  <dcterms:modified xsi:type="dcterms:W3CDTF">2018-08-09T08:07:32Z</dcterms:modified>
</cp:coreProperties>
</file>